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8" r:id="rId4"/>
    <p:sldId id="269" r:id="rId5"/>
    <p:sldId id="257" r:id="rId6"/>
    <p:sldId id="270" r:id="rId7"/>
    <p:sldId id="273" r:id="rId8"/>
    <p:sldId id="259" r:id="rId9"/>
    <p:sldId id="271" r:id="rId10"/>
    <p:sldId id="272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599" autoAdjust="0"/>
  </p:normalViewPr>
  <p:slideViewPr>
    <p:cSldViewPr>
      <p:cViewPr varScale="1">
        <p:scale>
          <a:sx n="82" d="100"/>
          <a:sy n="82" d="100"/>
        </p:scale>
        <p:origin x="-14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Калугастат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E07C9-BE52-40F6-9132-9075A69F547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2729F-4D7B-44EE-A451-7DF3F2321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161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Калугастат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C82F6-D9BC-481E-94C5-EE5367711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8848D-CFE5-48F8-AE1F-FC7425816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927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8848D-CFE5-48F8-AE1F-FC742581664A}" type="slidenum">
              <a:rPr lang="ru-RU" smtClean="0"/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Калугастат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4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0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16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23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98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9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4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5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2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8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8698-A4C9-48F4-AB02-86F06D2FFD9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BE5F-351A-4DE1-82A9-E22C4B9F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7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8803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chemeClr val="tx2"/>
                </a:solidFill>
              </a:rPr>
              <a:t>Итоги работы </a:t>
            </a:r>
            <a:r>
              <a:rPr lang="ru-RU" sz="2800" b="1" dirty="0" smtClean="0">
                <a:solidFill>
                  <a:schemeClr val="tx2"/>
                </a:solidFill>
              </a:rPr>
              <a:t/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территориального органа Федеральной службы государственной статистики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по </a:t>
            </a:r>
            <a:r>
              <a:rPr lang="ru-RU" sz="2800" b="1" dirty="0" smtClean="0">
                <a:solidFill>
                  <a:srgbClr val="C00000"/>
                </a:solidFill>
              </a:rPr>
              <a:t>Калужской области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/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в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</a:rPr>
              <a:t>2019</a:t>
            </a:r>
            <a:r>
              <a:rPr lang="ru-RU" sz="2800" b="1" dirty="0" smtClean="0">
                <a:solidFill>
                  <a:schemeClr val="tx2"/>
                </a:solidFill>
              </a:rPr>
              <a:t> году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9344" y="6057292"/>
            <a:ext cx="6400800" cy="504056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605729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94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3.3. Сохранение и развитие имущественного </a:t>
            </a:r>
            <a:r>
              <a:rPr lang="ru-RU" sz="2800" b="1" dirty="0">
                <a:solidFill>
                  <a:schemeClr val="tx2"/>
                </a:solidFill>
              </a:rPr>
              <a:t>комплекса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3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Результат: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 smtClean="0"/>
              <a:t>ремонт 110 </a:t>
            </a:r>
            <a:r>
              <a:rPr lang="ru-RU" sz="1700" b="1" dirty="0" err="1"/>
              <a:t>кв.м</a:t>
            </a:r>
            <a:r>
              <a:rPr lang="ru-RU" sz="1700" b="1" dirty="0"/>
              <a:t> </a:t>
            </a:r>
            <a:r>
              <a:rPr lang="ru-RU" sz="1700" b="1" dirty="0" smtClean="0"/>
              <a:t>кабинетной площади (38,4 </a:t>
            </a:r>
            <a:r>
              <a:rPr lang="ru-RU" sz="1700" b="1" dirty="0"/>
              <a:t>кв. м</a:t>
            </a:r>
            <a:r>
              <a:rPr lang="ru-RU" sz="1700" b="1" dirty="0" smtClean="0"/>
              <a:t>, </a:t>
            </a:r>
            <a:r>
              <a:rPr lang="ru-RU" sz="1700" b="1" dirty="0"/>
              <a:t>36,4 кв. м, </a:t>
            </a:r>
            <a:r>
              <a:rPr lang="ru-RU" sz="1700" b="1" dirty="0" smtClean="0"/>
              <a:t>17,7 </a:t>
            </a:r>
            <a:r>
              <a:rPr lang="ru-RU" sz="1700" b="1" dirty="0"/>
              <a:t>кв. м, 17 кв. м</a:t>
            </a:r>
            <a:r>
              <a:rPr lang="ru-RU" sz="1700" b="1" dirty="0" smtClean="0"/>
              <a:t>) для обеспечения </a:t>
            </a:r>
            <a:r>
              <a:rPr lang="ru-RU" sz="1700" b="1" dirty="0"/>
              <a:t>комфортных условий труда сотрудников, </a:t>
            </a:r>
            <a:r>
              <a:rPr lang="ru-RU" sz="1700" b="1" dirty="0" smtClean="0"/>
              <a:t>в  том числе занятых </a:t>
            </a:r>
            <a:r>
              <a:rPr lang="ru-RU" sz="1700" b="1" dirty="0"/>
              <a:t>подготовкой и проведением ВПН </a:t>
            </a:r>
            <a:r>
              <a:rPr lang="ru-RU" sz="1700" b="1" dirty="0" smtClean="0"/>
              <a:t>2020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 smtClean="0"/>
              <a:t>запасы </a:t>
            </a:r>
            <a:r>
              <a:rPr lang="ru-RU" sz="1700" b="1" dirty="0"/>
              <a:t>МТС </a:t>
            </a:r>
            <a:r>
              <a:rPr lang="ru-RU" sz="1700" b="1" dirty="0" smtClean="0"/>
              <a:t>от годовой потребности - 30 %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 smtClean="0"/>
              <a:t>аттестация 3-х специалистов на </a:t>
            </a:r>
            <a:r>
              <a:rPr lang="ru-RU" sz="1700" b="1" dirty="0"/>
              <a:t>соответствующую группу по электробезопасности административно-технического,  оперативно-ремонтного и </a:t>
            </a:r>
            <a:r>
              <a:rPr lang="ru-RU" sz="1700" b="1" dirty="0" err="1"/>
              <a:t>неэлектротехнического</a:t>
            </a:r>
            <a:r>
              <a:rPr lang="ru-RU" sz="1700" b="1" dirty="0"/>
              <a:t> персонала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 smtClean="0"/>
              <a:t>безаварийная </a:t>
            </a:r>
            <a:r>
              <a:rPr lang="ru-RU" sz="1700" b="1" dirty="0"/>
              <a:t>работа автотранспорта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/>
              <a:t>оптимизации </a:t>
            </a:r>
            <a:r>
              <a:rPr lang="ru-RU" sz="1700" b="1" dirty="0" smtClean="0"/>
              <a:t>трудозатрат </a:t>
            </a:r>
            <a:r>
              <a:rPr lang="ru-RU" sz="1700" b="1" dirty="0"/>
              <a:t>на выполнение погрузо-разгрузочных работ</a:t>
            </a:r>
          </a:p>
          <a:p>
            <a:pPr marL="0" indent="0">
              <a:spcBef>
                <a:spcPts val="0"/>
              </a:spcBef>
              <a:buNone/>
            </a:pPr>
            <a:endParaRPr lang="ru-RU" sz="1700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059632" y="6035765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3568" y="602128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92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4. Хранение </a:t>
            </a:r>
            <a:r>
              <a:rPr lang="ru-RU" sz="2800" b="1" dirty="0">
                <a:solidFill>
                  <a:schemeClr val="tx2"/>
                </a:solidFill>
              </a:rPr>
              <a:t>и защита административных и первичных статистических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6800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6800" b="1" dirty="0" smtClean="0">
                <a:solidFill>
                  <a:srgbClr val="C00000"/>
                </a:solidFill>
              </a:rPr>
              <a:t>Характеристика </a:t>
            </a:r>
            <a:r>
              <a:rPr lang="ru-RU" sz="6800" b="1" dirty="0">
                <a:solidFill>
                  <a:srgbClr val="C00000"/>
                </a:solidFill>
              </a:rPr>
              <a:t>на </a:t>
            </a:r>
            <a:r>
              <a:rPr lang="ru-RU" sz="6800" b="1" dirty="0" smtClean="0">
                <a:solidFill>
                  <a:srgbClr val="C00000"/>
                </a:solidFill>
              </a:rPr>
              <a:t>1 декабря 2019 </a:t>
            </a:r>
            <a:r>
              <a:rPr lang="ru-RU" sz="6800" b="1" dirty="0">
                <a:solidFill>
                  <a:srgbClr val="C00000"/>
                </a:solidFill>
              </a:rPr>
              <a:t>года</a:t>
            </a:r>
            <a:r>
              <a:rPr lang="ru-RU" sz="6800" b="1" dirty="0" smtClean="0">
                <a:solidFill>
                  <a:srgbClr val="C00000"/>
                </a:solidFill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6000" b="1" dirty="0" smtClean="0"/>
              <a:t>Наличие площадей в </a:t>
            </a:r>
            <a:r>
              <a:rPr lang="ru-RU" sz="6000" b="1" dirty="0" err="1" smtClean="0"/>
              <a:t>Калугастате</a:t>
            </a:r>
            <a:r>
              <a:rPr lang="ru-RU" sz="6000" b="1" dirty="0" smtClean="0"/>
              <a:t> для размещения архивных документов: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000" dirty="0" smtClean="0"/>
              <a:t>в Калугастате – вместимость 50 тыс. ед. хранения на площади 112 </a:t>
            </a:r>
            <a:r>
              <a:rPr lang="ru-RU" sz="6000" dirty="0" err="1" smtClean="0"/>
              <a:t>кв.м</a:t>
            </a:r>
            <a:r>
              <a:rPr lang="ru-RU" sz="6000" dirty="0" smtClean="0"/>
              <a:t>, заполнено на 70 %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000" dirty="0" smtClean="0"/>
              <a:t>в районах области  - 2,7 тыс. дел постоянного хранения (ведется работа по сдаче в </a:t>
            </a:r>
            <a:r>
              <a:rPr lang="ru-RU" sz="6000" dirty="0" err="1" smtClean="0"/>
              <a:t>госархив</a:t>
            </a:r>
            <a:r>
              <a:rPr lang="ru-RU" sz="6000" dirty="0" smtClean="0"/>
              <a:t>)        и 7,5 тыс. дел временного срока хранения - (отсутствуют приспособленные помещения)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6000" b="1" dirty="0" smtClean="0"/>
              <a:t>Количество дел </a:t>
            </a:r>
            <a:r>
              <a:rPr lang="ru-RU" sz="6000" b="1" dirty="0"/>
              <a:t>с документами временного и постоянного сроков </a:t>
            </a:r>
            <a:r>
              <a:rPr lang="ru-RU" sz="6000" b="1" dirty="0" smtClean="0"/>
              <a:t>хранения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6000" dirty="0" smtClean="0"/>
              <a:t>в </a:t>
            </a:r>
            <a:r>
              <a:rPr lang="ru-RU" sz="6000" dirty="0"/>
              <a:t>Калугастате – </a:t>
            </a:r>
            <a:r>
              <a:rPr lang="ru-RU" sz="6000" dirty="0" smtClean="0"/>
              <a:t>35,7 тыс. ед.</a:t>
            </a:r>
            <a:endParaRPr lang="ru-RU" sz="6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6000" b="1" dirty="0" smtClean="0"/>
              <a:t>Обеспечение безотказного приема материалов </a:t>
            </a:r>
            <a:r>
              <a:rPr lang="ru-RU" sz="6000" b="1" dirty="0"/>
              <a:t>в архив: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000" dirty="0" smtClean="0"/>
              <a:t>государственный областной архив</a:t>
            </a:r>
            <a:endParaRPr lang="ru-RU" sz="60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000" dirty="0" smtClean="0"/>
              <a:t>архивы </a:t>
            </a:r>
            <a:r>
              <a:rPr lang="ru-RU" sz="6000" dirty="0"/>
              <a:t>в муниципальных образованиях </a:t>
            </a:r>
            <a:r>
              <a:rPr lang="ru-RU" sz="6000" dirty="0" smtClean="0"/>
              <a:t>–7,5 </a:t>
            </a:r>
            <a:r>
              <a:rPr lang="ru-RU" sz="6000" dirty="0" err="1" smtClean="0"/>
              <a:t>тыс.ед</a:t>
            </a:r>
            <a:r>
              <a:rPr lang="ru-RU" sz="6000" dirty="0" smtClean="0"/>
              <a:t>. в 17 из 25 районных архивов</a:t>
            </a:r>
            <a:endParaRPr lang="ru-RU" sz="6000" dirty="0"/>
          </a:p>
          <a:p>
            <a:pPr marL="0" indent="0" algn="ctr">
              <a:spcBef>
                <a:spcPts val="0"/>
              </a:spcBef>
              <a:buNone/>
            </a:pPr>
            <a:endParaRPr lang="ru-RU" sz="6000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6800" b="1" dirty="0">
                <a:solidFill>
                  <a:srgbClr val="C00000"/>
                </a:solidFill>
              </a:rPr>
              <a:t>Проведенная работа по хранению </a:t>
            </a:r>
            <a:r>
              <a:rPr lang="ru-RU" sz="6800" b="1" dirty="0" smtClean="0">
                <a:solidFill>
                  <a:srgbClr val="C00000"/>
                </a:solidFill>
              </a:rPr>
              <a:t>и защите </a:t>
            </a:r>
            <a:r>
              <a:rPr lang="ru-RU" sz="6800" b="1" dirty="0">
                <a:solidFill>
                  <a:srgbClr val="C00000"/>
                </a:solidFill>
              </a:rPr>
              <a:t>административных и первичных статистических данных в 2019 году 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000" dirty="0"/>
              <a:t>Систематизация и приведение в соответствии с требованиями Инструкции </a:t>
            </a:r>
            <a:r>
              <a:rPr lang="ru-RU" sz="6000" dirty="0" smtClean="0"/>
              <a:t>по делопроизводству  19,5 тыс. </a:t>
            </a:r>
            <a:r>
              <a:rPr lang="ru-RU" sz="6000" dirty="0"/>
              <a:t>ед. архивных документов Калугастата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000" dirty="0"/>
              <a:t>О</a:t>
            </a:r>
            <a:r>
              <a:rPr lang="ru-RU" sz="6000" dirty="0" smtClean="0"/>
              <a:t>рганизация </a:t>
            </a:r>
            <a:r>
              <a:rPr lang="ru-RU" sz="6000" dirty="0"/>
              <a:t>доставки </a:t>
            </a:r>
            <a:r>
              <a:rPr lang="ru-RU" sz="6000" dirty="0" smtClean="0"/>
              <a:t>из помещений Калугастата в районах с </a:t>
            </a:r>
            <a:r>
              <a:rPr lang="ru-RU" sz="6000" dirty="0"/>
              <a:t>определением временного порядка хранения архива на площадях административного </a:t>
            </a:r>
            <a:r>
              <a:rPr lang="ru-RU" sz="6000" dirty="0" smtClean="0"/>
              <a:t>здания в </a:t>
            </a:r>
            <a:r>
              <a:rPr lang="ru-RU" sz="6000" dirty="0" err="1" smtClean="0"/>
              <a:t>г.Калуге</a:t>
            </a:r>
            <a:endParaRPr lang="ru-RU" sz="60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000" dirty="0" smtClean="0"/>
              <a:t>Организация работы </a:t>
            </a:r>
            <a:r>
              <a:rPr lang="ru-RU" sz="6000" dirty="0"/>
              <a:t>по переводу документов постоянного срока хранения </a:t>
            </a:r>
            <a:r>
              <a:rPr lang="ru-RU" sz="6000" dirty="0" smtClean="0"/>
              <a:t>в </a:t>
            </a:r>
            <a:r>
              <a:rPr lang="ru-RU" sz="6000" dirty="0"/>
              <a:t>электронный </a:t>
            </a:r>
            <a:r>
              <a:rPr lang="ru-RU" sz="6000" dirty="0" smtClean="0"/>
              <a:t>архив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800" b="1" dirty="0">
                <a:solidFill>
                  <a:srgbClr val="C00000"/>
                </a:solidFill>
              </a:rPr>
              <a:t>Результат: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400" b="1" dirty="0"/>
              <a:t>Обеспечение хранения архивных данных  </a:t>
            </a:r>
            <a:r>
              <a:rPr lang="ru-RU" sz="6400" b="1" dirty="0" smtClean="0"/>
              <a:t>во всех 25 районных подразделениях  </a:t>
            </a:r>
            <a:endParaRPr lang="ru-RU" sz="6400" b="1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400" b="1" dirty="0" smtClean="0"/>
              <a:t>Сдача </a:t>
            </a:r>
            <a:r>
              <a:rPr lang="ru-RU" sz="6400" b="1" dirty="0"/>
              <a:t>в государственный архив </a:t>
            </a:r>
            <a:r>
              <a:rPr lang="ru-RU" sz="6400" b="1" dirty="0" smtClean="0"/>
              <a:t>820 дел </a:t>
            </a:r>
            <a:r>
              <a:rPr lang="ru-RU" sz="6400" b="1" dirty="0"/>
              <a:t>с документами </a:t>
            </a:r>
            <a:r>
              <a:rPr lang="ru-RU" sz="6400" b="1" dirty="0" smtClean="0"/>
              <a:t>постоянного </a:t>
            </a:r>
            <a:r>
              <a:rPr lang="ru-RU" sz="6400" b="1" dirty="0"/>
              <a:t>сроков </a:t>
            </a:r>
            <a:r>
              <a:rPr lang="ru-RU" sz="6400" b="1" dirty="0" smtClean="0"/>
              <a:t>хранения</a:t>
            </a:r>
            <a:endParaRPr lang="ru-RU" sz="6400" b="1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6400" b="1" dirty="0" smtClean="0"/>
              <a:t>Перевод 8 ед. </a:t>
            </a:r>
            <a:r>
              <a:rPr lang="ru-RU" sz="6400" b="1" dirty="0"/>
              <a:t>документов постоянного срока хранения </a:t>
            </a:r>
            <a:r>
              <a:rPr lang="ru-RU" sz="6400" b="1" dirty="0" smtClean="0"/>
              <a:t>в </a:t>
            </a:r>
            <a:r>
              <a:rPr lang="ru-RU" sz="6400" b="1" dirty="0"/>
              <a:t>электронный </a:t>
            </a:r>
            <a:r>
              <a:rPr lang="ru-RU" sz="6400" b="1" dirty="0" smtClean="0"/>
              <a:t>архив (отдел сводных статистических работ)</a:t>
            </a:r>
            <a:endParaRPr lang="ru-RU" sz="6400" b="1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64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043939" y="6201308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1560" y="620130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1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1.1. Имущественный </a:t>
            </a:r>
            <a:r>
              <a:rPr lang="ru-RU" sz="2800" b="1" dirty="0">
                <a:solidFill>
                  <a:schemeClr val="tx2"/>
                </a:solidFill>
              </a:rPr>
              <a:t>комплекс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352928" cy="48574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Характеристика на 1 января 2019 года 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/>
              <a:t>Оперативное управление - 6 объектов</a:t>
            </a:r>
            <a:r>
              <a:rPr lang="ru-RU" sz="1600" dirty="0" smtClean="0"/>
              <a:t>, в том числе: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err="1"/>
              <a:t>г.Калуга</a:t>
            </a:r>
            <a:r>
              <a:rPr lang="ru-RU" sz="1600" dirty="0"/>
              <a:t>, строение 1 (административное здание) – 5142,3 </a:t>
            </a:r>
            <a:r>
              <a:rPr lang="ru-RU" sz="1600" dirty="0" err="1"/>
              <a:t>кв.м</a:t>
            </a:r>
            <a:r>
              <a:rPr lang="ru-RU" sz="1600" dirty="0"/>
              <a:t>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err="1"/>
              <a:t>г.Калуга</a:t>
            </a:r>
            <a:r>
              <a:rPr lang="ru-RU" sz="1600" dirty="0"/>
              <a:t>, строение 2 (отдельно стоящее административное здание) –  177,6 </a:t>
            </a:r>
            <a:r>
              <a:rPr lang="ru-RU" sz="1600" dirty="0" err="1"/>
              <a:t>кв.м</a:t>
            </a:r>
            <a:r>
              <a:rPr lang="ru-RU" sz="1600" dirty="0"/>
              <a:t> 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err="1"/>
              <a:t>г.Калуга</a:t>
            </a:r>
            <a:r>
              <a:rPr lang="ru-RU" sz="1600" dirty="0"/>
              <a:t>, строение 3  (гаражные, складские боксы – 6 шт.) – 407,9 </a:t>
            </a:r>
            <a:r>
              <a:rPr lang="ru-RU" sz="1600" dirty="0" err="1"/>
              <a:t>кв.м</a:t>
            </a:r>
            <a:r>
              <a:rPr lang="ru-RU" sz="1600" dirty="0"/>
              <a:t>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/>
              <a:t>г. Сухиничи – 37,7 </a:t>
            </a:r>
            <a:r>
              <a:rPr lang="ru-RU" sz="1600" dirty="0" err="1"/>
              <a:t>кв.м</a:t>
            </a:r>
            <a:endParaRPr lang="ru-RU" sz="16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err="1"/>
              <a:t>г.Кондрово</a:t>
            </a:r>
            <a:r>
              <a:rPr lang="ru-RU" sz="1600" dirty="0"/>
              <a:t> – 57,3 </a:t>
            </a:r>
            <a:r>
              <a:rPr lang="ru-RU" sz="1600" dirty="0" err="1"/>
              <a:t>кв.м</a:t>
            </a:r>
            <a:endParaRPr lang="ru-RU" sz="16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err="1"/>
              <a:t>г.Юхнов</a:t>
            </a:r>
            <a:r>
              <a:rPr lang="ru-RU" sz="1600" dirty="0"/>
              <a:t> – 36,1 </a:t>
            </a:r>
            <a:r>
              <a:rPr lang="ru-RU" sz="1600" dirty="0" err="1"/>
              <a:t>кв.м</a:t>
            </a:r>
            <a:endParaRPr lang="ru-RU" sz="16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/>
              <a:t>Договор </a:t>
            </a:r>
            <a:r>
              <a:rPr lang="ru-RU" sz="1600" b="1" dirty="0"/>
              <a:t>безвозмездного пользования муниципальным имуществом </a:t>
            </a:r>
            <a:endParaRPr lang="ru-RU" sz="1600" b="1" dirty="0" smtClean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/>
              <a:t>14 </a:t>
            </a:r>
            <a:r>
              <a:rPr lang="ru-RU" sz="1600" dirty="0" smtClean="0"/>
              <a:t>помещений в районных центрах области </a:t>
            </a:r>
            <a:r>
              <a:rPr lang="ru-RU" sz="1600" dirty="0"/>
              <a:t>- 346,5 </a:t>
            </a:r>
            <a:r>
              <a:rPr lang="ru-RU" sz="1600" dirty="0" err="1"/>
              <a:t>кв.м</a:t>
            </a:r>
            <a:endParaRPr lang="ru-RU" sz="16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/>
              <a:t>Договор безвозмездного пользования </a:t>
            </a:r>
            <a:r>
              <a:rPr lang="ru-RU" sz="1600" b="1" dirty="0" smtClean="0"/>
              <a:t>федеральным имуществом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/>
              <a:t>3 помещения в районных центрах области – 118,6 </a:t>
            </a:r>
            <a:r>
              <a:rPr lang="ru-RU" sz="1600" dirty="0" err="1"/>
              <a:t>кв.м</a:t>
            </a:r>
            <a:endParaRPr lang="ru-RU" sz="16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/>
              <a:t>Договор аренды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/>
              <a:t>4 помещения </a:t>
            </a:r>
            <a:r>
              <a:rPr lang="ru-RU" sz="1600" dirty="0" smtClean="0"/>
              <a:t> - 1 в </a:t>
            </a:r>
            <a:r>
              <a:rPr lang="ru-RU" sz="1600" dirty="0" err="1" smtClean="0"/>
              <a:t>г.Калуге</a:t>
            </a:r>
            <a:r>
              <a:rPr lang="ru-RU" sz="1600" dirty="0" smtClean="0"/>
              <a:t> и 3 в </a:t>
            </a:r>
            <a:r>
              <a:rPr lang="ru-RU" sz="1600" dirty="0"/>
              <a:t>районных центрах </a:t>
            </a:r>
            <a:r>
              <a:rPr lang="ru-RU" sz="1600" dirty="0" smtClean="0"/>
              <a:t>области) </a:t>
            </a:r>
            <a:r>
              <a:rPr lang="ru-RU" sz="1600" dirty="0"/>
              <a:t>- 84,8 </a:t>
            </a:r>
            <a:r>
              <a:rPr lang="ru-RU" sz="1600" dirty="0" err="1"/>
              <a:t>кв.м</a:t>
            </a:r>
            <a:endParaRPr lang="ru-RU" sz="1600" dirty="0"/>
          </a:p>
          <a:p>
            <a:pPr marL="0" indent="0" algn="ctr">
              <a:buNone/>
            </a:pPr>
            <a:r>
              <a:rPr lang="ru-RU" sz="1800" b="1" dirty="0">
                <a:solidFill>
                  <a:srgbClr val="C00000"/>
                </a:solidFill>
              </a:rPr>
              <a:t>Использование </a:t>
            </a:r>
            <a:r>
              <a:rPr lang="ru-RU" sz="1800" b="1" dirty="0" smtClean="0">
                <a:solidFill>
                  <a:srgbClr val="C00000"/>
                </a:solidFill>
              </a:rPr>
              <a:t>производственных площадей:</a:t>
            </a:r>
            <a:endParaRPr lang="ru-RU" sz="18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/>
              <a:t>по договорам безвозмездного </a:t>
            </a:r>
            <a:r>
              <a:rPr lang="ru-RU" sz="1600" dirty="0" smtClean="0"/>
              <a:t>пользования с </a:t>
            </a:r>
            <a:r>
              <a:rPr lang="ru-RU" sz="1600" dirty="0" err="1" smtClean="0"/>
              <a:t>Калугастатом</a:t>
            </a:r>
            <a:r>
              <a:rPr lang="ru-RU" sz="1600" dirty="0" smtClean="0"/>
              <a:t> на объекте в г. Калуге  (строение 1) размещено 3 организации федерального подчинения (УФССП по Калужской области  (Октябрьского, Московского округов), </a:t>
            </a:r>
            <a:r>
              <a:rPr lang="ru-RU" sz="1600" dirty="0"/>
              <a:t>филиал ФГБУ ФКП </a:t>
            </a:r>
            <a:r>
              <a:rPr lang="ru-RU" sz="1600" dirty="0" err="1"/>
              <a:t>Росреестра</a:t>
            </a:r>
            <a:r>
              <a:rPr lang="ru-RU" sz="1600" dirty="0"/>
              <a:t> по Калужской области</a:t>
            </a:r>
            <a:r>
              <a:rPr lang="ru-RU" sz="1600" dirty="0" smtClean="0"/>
              <a:t>)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/>
              <a:t>по </a:t>
            </a:r>
            <a:r>
              <a:rPr lang="ru-RU" sz="1600" dirty="0" smtClean="0"/>
              <a:t>договору аренды  с </a:t>
            </a:r>
            <a:r>
              <a:rPr lang="ru-RU" sz="1600" dirty="0" err="1"/>
              <a:t>Калугастатом</a:t>
            </a:r>
            <a:r>
              <a:rPr lang="ru-RU" sz="1600" dirty="0"/>
              <a:t> на объекте в г. Калуге  (строение </a:t>
            </a:r>
            <a:r>
              <a:rPr lang="ru-RU" sz="1600" dirty="0" smtClean="0"/>
              <a:t>2) размещена -                               1 коммерческая структура (ООО «имидж-студия «Краски времени»)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smtClean="0"/>
              <a:t>районные подразделения размещены во всех муниципальных образованиях  (кроме </a:t>
            </a:r>
            <a:r>
              <a:rPr lang="ru-RU" sz="1600" dirty="0" err="1" smtClean="0"/>
              <a:t>МО«Город</a:t>
            </a:r>
            <a:r>
              <a:rPr lang="ru-RU" sz="1600" dirty="0" smtClean="0"/>
              <a:t> Калуга») – 25 ед.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1600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ru-RU" sz="16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203648" y="6093296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3568" y="609329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94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1.2. Имущественный </a:t>
            </a:r>
            <a:r>
              <a:rPr lang="ru-RU" sz="2800" b="1" dirty="0">
                <a:solidFill>
                  <a:schemeClr val="tx2"/>
                </a:solidFill>
              </a:rPr>
              <a:t>комплекс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700" b="1" dirty="0">
                <a:solidFill>
                  <a:srgbClr val="C00000"/>
                </a:solidFill>
              </a:rPr>
              <a:t>Проведенная работа </a:t>
            </a:r>
            <a:r>
              <a:rPr lang="ru-RU" sz="1700" b="1" dirty="0" smtClean="0">
                <a:solidFill>
                  <a:srgbClr val="C00000"/>
                </a:solidFill>
              </a:rPr>
              <a:t>по оптимизации в </a:t>
            </a:r>
            <a:r>
              <a:rPr lang="ru-RU" sz="1700" b="1" dirty="0">
                <a:solidFill>
                  <a:srgbClr val="C00000"/>
                </a:solidFill>
              </a:rPr>
              <a:t>2019 </a:t>
            </a:r>
            <a:r>
              <a:rPr lang="ru-RU" sz="1700" b="1" dirty="0" smtClean="0">
                <a:solidFill>
                  <a:srgbClr val="C00000"/>
                </a:solidFill>
              </a:rPr>
              <a:t>году:</a:t>
            </a:r>
            <a:endParaRPr lang="ru-RU" sz="1700" b="1" dirty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/>
              <a:t>Оптимизация производственных </a:t>
            </a:r>
            <a:r>
              <a:rPr lang="ru-RU" sz="1600" b="1" dirty="0" smtClean="0"/>
              <a:t>площадей:</a:t>
            </a:r>
            <a:endParaRPr lang="ru-RU" sz="1600" b="1" dirty="0"/>
          </a:p>
          <a:p>
            <a:pPr lvl="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/>
              <a:t>Передача </a:t>
            </a:r>
            <a:r>
              <a:rPr lang="ru-RU" sz="1500" dirty="0" smtClean="0"/>
              <a:t>неиспользуемого </a:t>
            </a:r>
            <a:r>
              <a:rPr lang="ru-RU" sz="1500" dirty="0" err="1"/>
              <a:t>Калугастатом</a:t>
            </a:r>
            <a:r>
              <a:rPr lang="ru-RU" sz="1500" dirty="0"/>
              <a:t> административного здания в г. Калуге - строение 2 - в оперативное управление федеральной структуре (ФГБУ </a:t>
            </a:r>
            <a:r>
              <a:rPr lang="ru-RU" sz="1500" dirty="0" smtClean="0"/>
              <a:t>«Центральное </a:t>
            </a:r>
            <a:r>
              <a:rPr lang="ru-RU" sz="1500" dirty="0"/>
              <a:t>управление по гидрометеорологии и мониторингу окружающей среды») </a:t>
            </a:r>
            <a:endParaRPr lang="ru-RU" sz="15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/>
              <a:t>Оптимизация </a:t>
            </a:r>
            <a:r>
              <a:rPr lang="ru-RU" sz="1600" b="1" dirty="0" smtClean="0"/>
              <a:t>складских </a:t>
            </a:r>
            <a:r>
              <a:rPr lang="ru-RU" sz="1600" b="1" dirty="0"/>
              <a:t>площадей: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/>
              <a:t>Передача </a:t>
            </a:r>
            <a:r>
              <a:rPr lang="ru-RU" sz="1500" dirty="0" smtClean="0"/>
              <a:t>неиспользуемого </a:t>
            </a:r>
            <a:r>
              <a:rPr lang="ru-RU" sz="1500" dirty="0" err="1"/>
              <a:t>Калугастатом</a:t>
            </a:r>
            <a:r>
              <a:rPr lang="ru-RU" sz="1500" dirty="0"/>
              <a:t> </a:t>
            </a:r>
            <a:r>
              <a:rPr lang="ru-RU" sz="1500" dirty="0" smtClean="0"/>
              <a:t>помещений </a:t>
            </a:r>
            <a:r>
              <a:rPr lang="ru-RU" sz="1500" dirty="0"/>
              <a:t>в г. Калуге - строение 3 – по договору безвозмездного пользования имуществом федеральной структуре, в том </a:t>
            </a:r>
            <a:r>
              <a:rPr lang="ru-RU" sz="1500" dirty="0" smtClean="0"/>
              <a:t>числе</a:t>
            </a:r>
            <a:r>
              <a:rPr lang="ru-RU" sz="1500" dirty="0"/>
              <a:t>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dirty="0"/>
              <a:t>филиалу ФГБУ ФКП </a:t>
            </a:r>
            <a:r>
              <a:rPr lang="ru-RU" sz="1500" dirty="0" err="1"/>
              <a:t>Росреестра</a:t>
            </a:r>
            <a:r>
              <a:rPr lang="ru-RU" sz="1500" dirty="0"/>
              <a:t> по Калужской области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dirty="0"/>
              <a:t>ФГБУ  «Центральное управление по гидрометеорологии и мониторингу окружающей среды»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/>
              <a:t>Перевод склада временного хранения материальных запасов </a:t>
            </a:r>
            <a:r>
              <a:rPr lang="ru-RU" sz="1500" dirty="0" smtClean="0"/>
              <a:t>Калугастата </a:t>
            </a:r>
            <a:r>
              <a:rPr lang="ru-RU" sz="1500" dirty="0"/>
              <a:t>в г. Калуге </a:t>
            </a:r>
            <a:r>
              <a:rPr lang="ru-RU" sz="1500" dirty="0" smtClean="0"/>
              <a:t>из строения 3 в основное административное здание (строение 1)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Определение порядка пользования склада временного хранения материальных запасов (</a:t>
            </a:r>
            <a:r>
              <a:rPr lang="ru-RU" sz="1500" dirty="0"/>
              <a:t>строение 1</a:t>
            </a:r>
            <a:r>
              <a:rPr lang="ru-RU" sz="1500" dirty="0" smtClean="0"/>
              <a:t>)  - за начальниками отделов закреплены места временного складирования бланков </a:t>
            </a:r>
            <a:r>
              <a:rPr lang="ru-RU" sz="1500" dirty="0" err="1" smtClean="0"/>
              <a:t>статотчетности</a:t>
            </a:r>
            <a:r>
              <a:rPr lang="ru-RU" sz="1500" dirty="0" smtClean="0"/>
              <a:t> (стеллажи) и других МТС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/>
              <a:t>Межевание земельного участка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для </a:t>
            </a:r>
            <a:r>
              <a:rPr lang="ru-RU" sz="1500" dirty="0"/>
              <a:t>дальнейшей передачей его части в оперативное управление федеральной структуре (филиал ФГБУ ФКП </a:t>
            </a:r>
            <a:r>
              <a:rPr lang="ru-RU" sz="1500" dirty="0" err="1"/>
              <a:t>Росреестра</a:t>
            </a:r>
            <a:r>
              <a:rPr lang="ru-RU" sz="1500" dirty="0"/>
              <a:t> по Калужской области) </a:t>
            </a:r>
            <a:endParaRPr lang="ru-RU" sz="15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5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6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31640" y="6168941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6165304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07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1.3. Имущественный </a:t>
            </a:r>
            <a:r>
              <a:rPr lang="ru-RU" sz="2800" b="1" dirty="0">
                <a:solidFill>
                  <a:schemeClr val="tx2"/>
                </a:solidFill>
              </a:rPr>
              <a:t>комплекс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Результат :</a:t>
            </a:r>
          </a:p>
          <a:p>
            <a:pPr marL="0" indent="0" algn="ctr">
              <a:buNone/>
            </a:pPr>
            <a:endParaRPr lang="ru-RU" sz="16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/>
              <a:t>Сокращение </a:t>
            </a:r>
            <a:r>
              <a:rPr lang="ru-RU" sz="1600" b="1" dirty="0"/>
              <a:t>производственных площадей на </a:t>
            </a:r>
            <a:r>
              <a:rPr lang="ru-RU" sz="1600" b="1" dirty="0" smtClean="0"/>
              <a:t>177,6 кв. м</a:t>
            </a:r>
            <a:r>
              <a:rPr lang="ru-RU" sz="1600" b="1" dirty="0"/>
              <a:t>, </a:t>
            </a:r>
            <a:r>
              <a:rPr lang="ru-RU" sz="1600" b="1" dirty="0" smtClean="0"/>
              <a:t>                                                              из </a:t>
            </a:r>
            <a:r>
              <a:rPr lang="ru-RU" sz="1600" b="1" dirty="0"/>
              <a:t>них кабинетной </a:t>
            </a:r>
            <a:r>
              <a:rPr lang="ru-RU" sz="1600" b="1" dirty="0" smtClean="0"/>
              <a:t>площади на </a:t>
            </a:r>
            <a:r>
              <a:rPr lang="ru-RU" sz="1600" b="1" dirty="0"/>
              <a:t>81,2 кв</a:t>
            </a:r>
            <a:r>
              <a:rPr lang="ru-RU" sz="1600" b="1" dirty="0" smtClean="0"/>
              <a:t>. </a:t>
            </a:r>
            <a:r>
              <a:rPr lang="ru-RU" sz="1600" b="1" dirty="0"/>
              <a:t>м </a:t>
            </a:r>
            <a:r>
              <a:rPr lang="ru-RU" sz="1600" b="1" dirty="0" smtClean="0"/>
              <a:t>(отдельно </a:t>
            </a:r>
            <a:r>
              <a:rPr lang="ru-RU" sz="1600" b="1" dirty="0"/>
              <a:t>стоящее административное </a:t>
            </a:r>
            <a:r>
              <a:rPr lang="ru-RU" sz="1600" b="1" dirty="0" smtClean="0"/>
              <a:t>здание, </a:t>
            </a:r>
            <a:r>
              <a:rPr lang="ru-RU" sz="1600" b="1" dirty="0" err="1" smtClean="0"/>
              <a:t>г.Калуга</a:t>
            </a:r>
            <a:r>
              <a:rPr lang="ru-RU" sz="1600" b="1" dirty="0" smtClean="0"/>
              <a:t>)</a:t>
            </a:r>
            <a:endParaRPr lang="ru-RU" sz="16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/>
              <a:t>Сокращение площадей для использования складских, гаражных помещений </a:t>
            </a:r>
            <a:r>
              <a:rPr lang="ru-RU" sz="1600" b="1" dirty="0" smtClean="0"/>
              <a:t>                          на</a:t>
            </a:r>
            <a:r>
              <a:rPr lang="en-US" sz="1600" b="1" dirty="0" smtClean="0"/>
              <a:t> </a:t>
            </a:r>
            <a:r>
              <a:rPr lang="ru-RU" sz="1600" b="1" dirty="0" smtClean="0"/>
              <a:t> 65 </a:t>
            </a:r>
            <a:r>
              <a:rPr lang="ru-RU" sz="1600" b="1" dirty="0"/>
              <a:t>кв</a:t>
            </a:r>
            <a:r>
              <a:rPr lang="ru-RU" sz="1600" b="1" dirty="0" smtClean="0"/>
              <a:t>. </a:t>
            </a:r>
            <a:r>
              <a:rPr lang="ru-RU" sz="1600" b="1" dirty="0"/>
              <a:t>м </a:t>
            </a:r>
            <a:r>
              <a:rPr lang="ru-RU" sz="1600" b="1" dirty="0" smtClean="0"/>
              <a:t>(</a:t>
            </a:r>
            <a:r>
              <a:rPr lang="ru-RU" sz="1600" b="1" dirty="0" err="1" smtClean="0"/>
              <a:t>г.Калуга</a:t>
            </a:r>
            <a:r>
              <a:rPr lang="ru-RU" sz="1600" b="1" dirty="0"/>
              <a:t>)</a:t>
            </a:r>
            <a:endParaRPr lang="ru-RU" sz="1600" b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/>
              <a:t>Формирование эффективных логистических решений с разработкой регламента приёмки</a:t>
            </a:r>
            <a:r>
              <a:rPr lang="ru-RU" sz="1600" b="1" dirty="0"/>
              <a:t>, обработки и отправки </a:t>
            </a:r>
            <a:r>
              <a:rPr lang="ru-RU" sz="1600" b="1" dirty="0" smtClean="0"/>
              <a:t>грузов на складе </a:t>
            </a:r>
            <a:r>
              <a:rPr lang="ru-RU" sz="1600" b="1" dirty="0"/>
              <a:t>временного хранения материальных запасов (</a:t>
            </a:r>
            <a:r>
              <a:rPr lang="ru-RU" sz="1600" b="1" dirty="0" err="1"/>
              <a:t>г.Калуга</a:t>
            </a:r>
            <a:r>
              <a:rPr lang="ru-RU" sz="1600" b="1" dirty="0" smtClean="0"/>
              <a:t>), в том числе:</a:t>
            </a:r>
          </a:p>
          <a:p>
            <a:pPr indent="-504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b="1" dirty="0"/>
              <a:t>связанного с компактным размещением </a:t>
            </a:r>
          </a:p>
          <a:p>
            <a:pPr indent="-504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b="1" dirty="0"/>
              <a:t>сохранностью</a:t>
            </a:r>
          </a:p>
          <a:p>
            <a:pPr indent="-504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b="1" dirty="0"/>
              <a:t>экономией на коммунальные расходы</a:t>
            </a:r>
          </a:p>
          <a:p>
            <a:pPr indent="-504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b="1" dirty="0"/>
              <a:t>оптимизации затрат на выполнение погрузо-разгрузочных работ </a:t>
            </a:r>
          </a:p>
          <a:p>
            <a:pPr indent="-504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b="1" dirty="0"/>
              <a:t>обеспечения пожарной и электро-безопасности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6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5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87624" y="6165304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6165304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43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2.1. Содержание имущественного комплекса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18457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800" b="1" dirty="0">
                <a:solidFill>
                  <a:srgbClr val="C00000"/>
                </a:solidFill>
              </a:rPr>
              <a:t>Характеристика на </a:t>
            </a:r>
            <a:r>
              <a:rPr lang="ru-RU" sz="6800" b="1" dirty="0" smtClean="0">
                <a:solidFill>
                  <a:srgbClr val="C00000"/>
                </a:solidFill>
              </a:rPr>
              <a:t>1 января 2019 года:</a:t>
            </a:r>
            <a:endParaRPr lang="ru-RU" sz="6800" b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5600" b="1" dirty="0" smtClean="0"/>
              <a:t>Договоры </a:t>
            </a:r>
            <a:r>
              <a:rPr lang="ru-RU" sz="5600" b="1" dirty="0"/>
              <a:t>с организациями по оказанию услуг по обслуживанию имущественного комплекса с</a:t>
            </a:r>
            <a:r>
              <a:rPr lang="ru-RU" sz="5600" b="1" dirty="0" smtClean="0"/>
              <a:t> </a:t>
            </a:r>
            <a:r>
              <a:rPr lang="ru-RU" sz="5600" b="1" dirty="0"/>
              <a:t>организациями по </a:t>
            </a:r>
            <a:r>
              <a:rPr lang="ru-RU" sz="5600" b="1" dirty="0" smtClean="0"/>
              <a:t>предоставлению:</a:t>
            </a:r>
            <a:endParaRPr lang="ru-RU" sz="56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 smtClean="0"/>
              <a:t>Коммунальных </a:t>
            </a:r>
            <a:r>
              <a:rPr lang="ru-RU" sz="5600" dirty="0"/>
              <a:t>услуг , в том числе: </a:t>
            </a:r>
            <a:r>
              <a:rPr lang="ru-RU" sz="5600" dirty="0" smtClean="0"/>
              <a:t>энергоснабжение  </a:t>
            </a:r>
            <a:r>
              <a:rPr lang="ru-RU" sz="5600" dirty="0"/>
              <a:t>- </a:t>
            </a:r>
            <a:r>
              <a:rPr lang="ru-RU" sz="5600" dirty="0" smtClean="0"/>
              <a:t>4 договора;  теплоснабжения – 17 договоров</a:t>
            </a:r>
            <a:endParaRPr lang="ru-RU" sz="56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/>
              <a:t>Связи – 2 договора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 smtClean="0"/>
              <a:t>Охраны - вневедомственной </a:t>
            </a:r>
            <a:r>
              <a:rPr lang="ru-RU" sz="5600" dirty="0"/>
              <a:t>– 1 </a:t>
            </a:r>
            <a:r>
              <a:rPr lang="ru-RU" sz="5600" dirty="0" smtClean="0"/>
              <a:t>договор, государственной – </a:t>
            </a:r>
            <a:r>
              <a:rPr lang="ru-RU" sz="5600" dirty="0"/>
              <a:t>1 договор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/>
              <a:t>Противопожарной безопасности – 1 договор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/>
              <a:t>Профилактики коммунальных сетей - 1 договор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b="1" dirty="0" smtClean="0"/>
              <a:t>Создание условий для повышения </a:t>
            </a:r>
            <a:r>
              <a:rPr lang="ru-RU" sz="5600" b="1" dirty="0" err="1" smtClean="0"/>
              <a:t>энергоэффективности</a:t>
            </a:r>
            <a:r>
              <a:rPr lang="ru-RU" sz="5600" b="1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/>
              <a:t>100 % замена оконных блоков на ПВХ профиль с 2 - камерными  стеклопакетами (строение </a:t>
            </a:r>
            <a:r>
              <a:rPr lang="ru-RU" sz="5600" dirty="0" smtClean="0"/>
              <a:t>1)</a:t>
            </a:r>
            <a:r>
              <a:rPr lang="ru-RU" sz="5600" b="1" dirty="0" smtClean="0"/>
              <a:t> </a:t>
            </a:r>
            <a:endParaRPr lang="ru-RU" sz="56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/>
              <a:t>96</a:t>
            </a:r>
            <a:r>
              <a:rPr lang="ru-RU" sz="5600" dirty="0" smtClean="0"/>
              <a:t>% замена </a:t>
            </a:r>
            <a:r>
              <a:rPr lang="ru-RU" sz="5600" dirty="0"/>
              <a:t>светильников на светодиодные (строение </a:t>
            </a:r>
            <a:r>
              <a:rPr lang="ru-RU" sz="5600" dirty="0" smtClean="0"/>
              <a:t>1, подразделения в районах )</a:t>
            </a:r>
            <a:r>
              <a:rPr lang="ru-RU" sz="5600" b="1" dirty="0" smtClean="0"/>
              <a:t> </a:t>
            </a:r>
            <a:endParaRPr lang="ru-RU" sz="56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 smtClean="0"/>
              <a:t>установка подъемных ворот из </a:t>
            </a:r>
            <a:r>
              <a:rPr lang="ru-RU" sz="5600" dirty="0" err="1" smtClean="0"/>
              <a:t>сендвич</a:t>
            </a:r>
            <a:r>
              <a:rPr lang="ru-RU" sz="5600" dirty="0" smtClean="0"/>
              <a:t>-панелей в гаражном боксе (строение </a:t>
            </a:r>
            <a:r>
              <a:rPr lang="en-US" sz="5600" dirty="0" smtClean="0"/>
              <a:t>3</a:t>
            </a:r>
            <a:r>
              <a:rPr lang="ru-RU" sz="5600" dirty="0" smtClean="0"/>
              <a:t>)</a:t>
            </a:r>
            <a:r>
              <a:rPr lang="ru-RU" sz="5600" b="1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5600" b="1" dirty="0"/>
              <a:t>Договоры с </a:t>
            </a:r>
            <a:r>
              <a:rPr lang="ru-RU" sz="5600" b="1" dirty="0" smtClean="0"/>
              <a:t>организациями- арендаторами (безвозмездное пользование):</a:t>
            </a:r>
            <a:endParaRPr lang="ru-RU" sz="56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 smtClean="0"/>
              <a:t>Заключено 4 договора на возмещение расходов Калугастата по содержанию имущества на основании расчётов в зависимости от занимаемой площади, количества сотрудников </a:t>
            </a:r>
            <a:endParaRPr lang="ru-RU" sz="56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800" b="1" dirty="0">
                <a:solidFill>
                  <a:srgbClr val="C00000"/>
                </a:solidFill>
              </a:rPr>
              <a:t>Содержание имущественного комплекса: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 smtClean="0"/>
              <a:t>Потребление (годовое) на коммунальные услуги, в </a:t>
            </a:r>
            <a:r>
              <a:rPr lang="ru-RU" sz="5600" dirty="0"/>
              <a:t>том числе: </a:t>
            </a:r>
            <a:r>
              <a:rPr lang="ru-RU" sz="5600" dirty="0" smtClean="0"/>
              <a:t>энергоснабжение  - </a:t>
            </a:r>
            <a:r>
              <a:rPr lang="ru-RU" sz="5600" dirty="0"/>
              <a:t>278,3 </a:t>
            </a:r>
            <a:r>
              <a:rPr lang="ru-RU" sz="5600" dirty="0" smtClean="0"/>
              <a:t>тыс. квт/ ч ;  </a:t>
            </a:r>
            <a:r>
              <a:rPr lang="ru-RU" sz="5600" dirty="0"/>
              <a:t>теплоснабжения - </a:t>
            </a:r>
            <a:r>
              <a:rPr lang="ru-RU" sz="5600" dirty="0" smtClean="0"/>
              <a:t> 632,0 Гкал</a:t>
            </a:r>
            <a:endParaRPr lang="en-US" sz="56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 smtClean="0"/>
              <a:t>Связи </a:t>
            </a:r>
            <a:r>
              <a:rPr lang="ru-RU" sz="5600" dirty="0"/>
              <a:t>- ПАО «Мегафон», ПАО «Ростелеком</a:t>
            </a:r>
            <a:r>
              <a:rPr lang="ru-RU" sz="5600" dirty="0" smtClean="0"/>
              <a:t>» (единственный поставщик)</a:t>
            </a:r>
            <a:endParaRPr lang="ru-RU" sz="56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/>
              <a:t>Вневедомственной охраны - ФГУП «Охрана» и ОВО УМВД по Калужской области </a:t>
            </a:r>
            <a:r>
              <a:rPr lang="ru-RU" sz="5600" dirty="0" smtClean="0"/>
              <a:t>(</a:t>
            </a:r>
            <a:r>
              <a:rPr lang="ru-RU" sz="5600" dirty="0"/>
              <a:t>единственный </a:t>
            </a:r>
            <a:r>
              <a:rPr lang="ru-RU" sz="5600" dirty="0" smtClean="0"/>
              <a:t>поставщик – государственная услуга)</a:t>
            </a:r>
            <a:endParaRPr lang="ru-RU" sz="56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/>
              <a:t>Противопожарной безопасности - ИП </a:t>
            </a:r>
            <a:r>
              <a:rPr lang="ru-RU" sz="5600" dirty="0" err="1"/>
              <a:t>ЗинохинА.Н</a:t>
            </a:r>
            <a:r>
              <a:rPr lang="ru-RU" sz="5600" dirty="0"/>
              <a:t>. (по итогам конкурсных процедур)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5600" dirty="0" smtClean="0"/>
              <a:t>Профилактики </a:t>
            </a:r>
            <a:r>
              <a:rPr lang="ru-RU" sz="5600" dirty="0"/>
              <a:t>коммунальных сетей - ИП Сычев Б.И</a:t>
            </a:r>
            <a:r>
              <a:rPr lang="ru-RU" sz="5600" dirty="0" smtClean="0"/>
              <a:t>. (</a:t>
            </a:r>
            <a:r>
              <a:rPr lang="ru-RU" sz="5600" dirty="0"/>
              <a:t>единственный </a:t>
            </a:r>
            <a:r>
              <a:rPr lang="ru-RU" sz="5600" dirty="0" smtClean="0"/>
              <a:t>поставщик)</a:t>
            </a:r>
            <a:endParaRPr lang="ru-RU" sz="5600" dirty="0"/>
          </a:p>
          <a:p>
            <a:pPr lvl="0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46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ru-RU" sz="4800" dirty="0"/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286744" y="6273316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9552" y="6273316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39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2.2. Содержание имущественного комплекса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b="1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Проведенная работа </a:t>
            </a:r>
            <a:r>
              <a:rPr lang="ru-RU" sz="1800" b="1" dirty="0">
                <a:solidFill>
                  <a:srgbClr val="C00000"/>
                </a:solidFill>
              </a:rPr>
              <a:t>по сокращению расходов в 2019 </a:t>
            </a:r>
            <a:r>
              <a:rPr lang="ru-RU" sz="1800" b="1" dirty="0" smtClean="0">
                <a:solidFill>
                  <a:srgbClr val="C00000"/>
                </a:solidFill>
              </a:rPr>
              <a:t>году: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/>
              <a:t>Коммунальные </a:t>
            </a:r>
            <a:r>
              <a:rPr lang="ru-RU" sz="1600" b="1" dirty="0"/>
              <a:t>услуги: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/>
              <a:t>Установка приборов технического и коммерческого учета </a:t>
            </a:r>
            <a:r>
              <a:rPr lang="ru-RU" sz="1600" dirty="0" smtClean="0"/>
              <a:t>воды </a:t>
            </a:r>
            <a:r>
              <a:rPr lang="en-US" sz="1600" dirty="0" smtClean="0"/>
              <a:t>(</a:t>
            </a:r>
            <a:r>
              <a:rPr lang="ru-RU" sz="1600" dirty="0" smtClean="0"/>
              <a:t>в том числе у арендаторов) в </a:t>
            </a:r>
            <a:r>
              <a:rPr lang="ru-RU" sz="1600" dirty="0"/>
              <a:t>административном здании Калугастата и </a:t>
            </a:r>
            <a:r>
              <a:rPr lang="ru-RU" sz="1600" dirty="0" smtClean="0"/>
              <a:t>помещении </a:t>
            </a:r>
            <a:r>
              <a:rPr lang="ru-RU" sz="1600" dirty="0"/>
              <a:t>в г. Обнинск на места общего пользования </a:t>
            </a:r>
            <a:endParaRPr lang="ru-RU" sz="1600" dirty="0" smtClean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smtClean="0"/>
              <a:t>Замена 16 </a:t>
            </a:r>
            <a:r>
              <a:rPr lang="ru-RU" sz="1600" dirty="0"/>
              <a:t>светильников на светодиодные для целей освещения кабинетов и </a:t>
            </a:r>
            <a:r>
              <a:rPr lang="ru-RU" sz="1600" dirty="0" smtClean="0"/>
              <a:t>коридоров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smtClean="0"/>
              <a:t>Проведение регламентных работ на оборудовании, выполнение предписаний поставщиков энергоносителей и воды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 smtClean="0"/>
              <a:t>Подписание договоров , контрактов с организациями по обслуживанию зданий (помещений) строго в соответствии с нормативными актами, регламентирующими  их деятельность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b="1" dirty="0" smtClean="0"/>
              <a:t>Услуги </a:t>
            </a:r>
            <a:r>
              <a:rPr lang="ru-RU" sz="1600" b="1" dirty="0"/>
              <a:t>связи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600" dirty="0"/>
              <a:t>Использование 4 </a:t>
            </a:r>
            <a:r>
              <a:rPr lang="ru-RU" sz="1600" dirty="0" smtClean="0"/>
              <a:t>номеров </a:t>
            </a:r>
            <a:r>
              <a:rPr lang="ru-RU" sz="1600" dirty="0"/>
              <a:t>по Государственному контракту Росстата, 13 номеров по Государственному контракту Калугастата и 33 номера для целей обеспечения ВПН 2020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6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60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4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059632" y="6165304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43608" y="6165304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62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2.3. Содержание имущественного комплекса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Результат: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8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 smtClean="0"/>
              <a:t>Сокращение </a:t>
            </a:r>
            <a:r>
              <a:rPr lang="ru-RU" sz="1700" b="1" dirty="0"/>
              <a:t>потерь тепла на  </a:t>
            </a:r>
            <a:r>
              <a:rPr lang="ru-RU" sz="1700" b="1" dirty="0" smtClean="0"/>
              <a:t>3 %</a:t>
            </a:r>
            <a:endParaRPr lang="ru-RU" sz="1700" b="1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/>
              <a:t>Снижение энергопотребление на </a:t>
            </a:r>
            <a:r>
              <a:rPr lang="ru-RU" sz="1700" b="1" dirty="0" smtClean="0"/>
              <a:t>8,3 тыс. квт/ч или 3 </a:t>
            </a:r>
            <a:r>
              <a:rPr lang="ru-RU" sz="1700" b="1" dirty="0"/>
              <a:t>%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/>
              <a:t>Снижение </a:t>
            </a:r>
            <a:r>
              <a:rPr lang="ru-RU" sz="1700" b="1" dirty="0" smtClean="0"/>
              <a:t>нагрузки </a:t>
            </a:r>
            <a:r>
              <a:rPr lang="ru-RU" sz="1700" b="1" dirty="0"/>
              <a:t>на основной  договор с ПАО «Ростелеком» на услуги фиксированной телефонной </a:t>
            </a:r>
            <a:r>
              <a:rPr lang="ru-RU" sz="1700" b="1" dirty="0" smtClean="0"/>
              <a:t>связи на </a:t>
            </a:r>
            <a:r>
              <a:rPr lang="ru-RU" sz="1700" b="1" dirty="0"/>
              <a:t>10 %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 smtClean="0"/>
              <a:t>Установка светодиодных светильников - 100 </a:t>
            </a:r>
            <a:r>
              <a:rPr lang="ru-RU" sz="1700" b="1" dirty="0"/>
              <a:t>%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/>
              <a:t>Исключение затрат по обслуживанию светильников и коммутационного оборудования в результате увеличение их срока службы и надежности в 10-ки раз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/>
              <a:t>Безопасная эксплуатация гаражного бокса, в том числе при экстренной </a:t>
            </a:r>
            <a:r>
              <a:rPr lang="ru-RU" sz="1700" b="1" dirty="0" smtClean="0"/>
              <a:t>эвакуации транспортных средств</a:t>
            </a:r>
            <a:endParaRPr lang="ru-RU" sz="1700" b="1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 smtClean="0"/>
              <a:t>Отсутствие штрафных санкций от поставщиков коммунальных услуг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700" b="1" dirty="0" smtClean="0"/>
              <a:t>Отсутствие </a:t>
            </a:r>
            <a:r>
              <a:rPr lang="ru-RU" sz="1700" b="1" dirty="0"/>
              <a:t>коммунальных аварий, срывов в обеспечении теплом, электроэнергией и </a:t>
            </a:r>
            <a:r>
              <a:rPr lang="ru-RU" sz="1700" b="1" dirty="0" smtClean="0"/>
              <a:t>водой</a:t>
            </a:r>
            <a:endParaRPr lang="ru-RU" sz="1700" b="1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17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60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4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15616" y="6181447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3568" y="6165304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2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3.1. Сохранение и развитие имущественного </a:t>
            </a:r>
            <a:r>
              <a:rPr lang="ru-RU" sz="2800" b="1" dirty="0">
                <a:solidFill>
                  <a:schemeClr val="tx2"/>
                </a:solidFill>
              </a:rPr>
              <a:t>комплекса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C00000"/>
                </a:solidFill>
              </a:rPr>
              <a:t>Характеристика на </a:t>
            </a:r>
            <a:r>
              <a:rPr lang="ru-RU" sz="1700" b="1" dirty="0" smtClean="0">
                <a:solidFill>
                  <a:srgbClr val="C00000"/>
                </a:solidFill>
              </a:rPr>
              <a:t>1 января 2019 </a:t>
            </a:r>
            <a:r>
              <a:rPr lang="ru-RU" sz="1700" b="1" dirty="0">
                <a:solidFill>
                  <a:srgbClr val="C00000"/>
                </a:solidFill>
              </a:rPr>
              <a:t>года: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/>
              <a:t>Количество объектов основных средств, находящийся на балансе Калугастата: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1898 ед. на сумму 105,2 млн руб., в том числе:   помещений – 43,5 млн руб.                                                   				                  оборудование – 52,3 млн руб.</a:t>
            </a:r>
            <a:endParaRPr lang="ru-RU" sz="15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/>
              <a:t>Количество (площадь) помещений, срок проведения ремонтных работ по которым превышает  нормативы:</a:t>
            </a:r>
            <a:endParaRPr lang="ru-RU" sz="1500" b="1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14 кабинетов (450 кв. м)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/>
              <a:t>Отсутствуют помещения, </a:t>
            </a:r>
            <a:r>
              <a:rPr lang="ru-RU" sz="1500" b="1" dirty="0"/>
              <a:t>срок проведения ремонтных работ по которым не обеспечивает безопасность, в том числе </a:t>
            </a:r>
            <a:r>
              <a:rPr lang="ru-RU" sz="1500" b="1" dirty="0" smtClean="0"/>
              <a:t>охрану труда</a:t>
            </a:r>
            <a:endParaRPr lang="ru-RU" sz="15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/>
              <a:t>Запасы материальных запасов </a:t>
            </a:r>
            <a:r>
              <a:rPr lang="ru-RU" sz="1500" dirty="0"/>
              <a:t>на складе </a:t>
            </a:r>
            <a:endParaRPr lang="ru-RU" sz="1500" b="1" dirty="0" smtClean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/>
              <a:t>средства ГО </a:t>
            </a:r>
            <a:r>
              <a:rPr lang="ru-RU" sz="1500" dirty="0" smtClean="0"/>
              <a:t>– 500,0 </a:t>
            </a:r>
            <a:r>
              <a:rPr lang="ru-RU" sz="1500" dirty="0" err="1" smtClean="0"/>
              <a:t>тыс.руб</a:t>
            </a:r>
            <a:r>
              <a:rPr lang="ru-RU" sz="1500" dirty="0" smtClean="0"/>
              <a:t>.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канцелярские и хозяйственные </a:t>
            </a:r>
            <a:r>
              <a:rPr lang="ru-RU" sz="1500" dirty="0"/>
              <a:t>товары -  330,0 тыс. руб. или 30 % годовой </a:t>
            </a:r>
            <a:r>
              <a:rPr lang="ru-RU" sz="1500" dirty="0" smtClean="0"/>
              <a:t>потребности</a:t>
            </a:r>
            <a:endParaRPr lang="ru-RU" sz="15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15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C00000"/>
                </a:solidFill>
              </a:rPr>
              <a:t>Расходы на проведение закупок (ВР 244):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Всего процедур (закупок) </a:t>
            </a:r>
            <a:r>
              <a:rPr lang="en-US" sz="1500" dirty="0" smtClean="0"/>
              <a:t>95</a:t>
            </a:r>
            <a:r>
              <a:rPr lang="ru-RU" sz="1500" dirty="0" smtClean="0"/>
              <a:t> ед.</a:t>
            </a:r>
            <a:r>
              <a:rPr lang="en-US" sz="1500" dirty="0" smtClean="0"/>
              <a:t> c </a:t>
            </a:r>
            <a:r>
              <a:rPr lang="ru-RU" sz="1500" dirty="0" smtClean="0"/>
              <a:t>начальной максимальной ценой контракта 1,63 млн руб., в том числе: 19 конкурсных, из них СМП  - 83 %,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Из общего объема: </a:t>
            </a:r>
          </a:p>
          <a:p>
            <a:pPr>
              <a:spcBef>
                <a:spcPts val="0"/>
              </a:spcBef>
            </a:pPr>
            <a:r>
              <a:rPr lang="ru-RU" sz="1500" dirty="0" smtClean="0"/>
              <a:t>на ремонт - </a:t>
            </a:r>
            <a:r>
              <a:rPr lang="en-US" sz="1500" dirty="0" smtClean="0"/>
              <a:t>600</a:t>
            </a:r>
            <a:r>
              <a:rPr lang="ru-RU" sz="1500" dirty="0" smtClean="0"/>
              <a:t>,0 </a:t>
            </a:r>
            <a:r>
              <a:rPr lang="ru-RU" sz="1500" dirty="0" err="1" smtClean="0"/>
              <a:t>тыс.руб</a:t>
            </a:r>
            <a:r>
              <a:rPr lang="ru-RU" sz="1500" dirty="0" smtClean="0"/>
              <a:t>. , из них проектная документация  - 25,0 </a:t>
            </a:r>
            <a:r>
              <a:rPr lang="ru-RU" sz="1500" dirty="0" err="1" smtClean="0"/>
              <a:t>тыс.руб</a:t>
            </a:r>
            <a:r>
              <a:rPr lang="ru-RU" sz="15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ru-RU" sz="1500" dirty="0" smtClean="0"/>
              <a:t>на приобретение предметов мебели для целей ВПН 2020 - 627,4 </a:t>
            </a:r>
            <a:r>
              <a:rPr lang="ru-RU" sz="1500" dirty="0" err="1"/>
              <a:t>тыс.руб</a:t>
            </a:r>
            <a:r>
              <a:rPr lang="ru-RU" sz="1500" dirty="0"/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059632" y="6269958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11560" y="6269957"/>
            <a:ext cx="78488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52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3.2. Сохранение и развитие имущественного </a:t>
            </a:r>
            <a:r>
              <a:rPr lang="ru-RU" sz="2800" b="1" dirty="0">
                <a:solidFill>
                  <a:schemeClr val="tx2"/>
                </a:solidFill>
              </a:rPr>
              <a:t>комплекса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0851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C00000"/>
                </a:solidFill>
              </a:rPr>
              <a:t>Проведенная </a:t>
            </a:r>
            <a:r>
              <a:rPr lang="ru-RU" sz="1700" b="1" dirty="0">
                <a:solidFill>
                  <a:srgbClr val="C00000"/>
                </a:solidFill>
              </a:rPr>
              <a:t>работа </a:t>
            </a:r>
            <a:r>
              <a:rPr lang="ru-RU" sz="1700" b="1" dirty="0" smtClean="0">
                <a:solidFill>
                  <a:srgbClr val="C00000"/>
                </a:solidFill>
              </a:rPr>
              <a:t>по сохранению и развитию имущественного комплекса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C00000"/>
                </a:solidFill>
              </a:rPr>
              <a:t>в </a:t>
            </a:r>
            <a:r>
              <a:rPr lang="ru-RU" sz="1700" b="1" dirty="0">
                <a:solidFill>
                  <a:srgbClr val="C00000"/>
                </a:solidFill>
              </a:rPr>
              <a:t>2019 </a:t>
            </a:r>
            <a:r>
              <a:rPr lang="ru-RU" sz="1700" b="1" dirty="0" smtClean="0">
                <a:solidFill>
                  <a:srgbClr val="C00000"/>
                </a:solidFill>
              </a:rPr>
              <a:t>году: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/>
              <a:t>Ремонт  помещений </a:t>
            </a:r>
            <a:r>
              <a:rPr lang="ru-RU" sz="1500" dirty="0" smtClean="0"/>
              <a:t>административного </a:t>
            </a:r>
            <a:r>
              <a:rPr lang="ru-RU" sz="1500" dirty="0"/>
              <a:t>здания </a:t>
            </a:r>
            <a:r>
              <a:rPr lang="ru-RU" sz="1500" dirty="0" smtClean="0"/>
              <a:t>Калугастата (строение 1): </a:t>
            </a:r>
            <a:endParaRPr lang="ru-RU" sz="1500" b="1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ремонт </a:t>
            </a:r>
            <a:r>
              <a:rPr lang="ru-RU" sz="1500" dirty="0"/>
              <a:t>4-х кабинетов </a:t>
            </a:r>
            <a:r>
              <a:rPr lang="ru-RU" sz="1500" dirty="0" smtClean="0"/>
              <a:t>с </a:t>
            </a:r>
            <a:r>
              <a:rPr lang="ru-RU" sz="1500" dirty="0"/>
              <a:t>заменой напольного покрытия, устройством натяжных потолков, установкой светодиодных светильников, устройством покрытия стен из современных материалов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ремонт </a:t>
            </a:r>
            <a:r>
              <a:rPr lang="ru-RU" sz="1500" dirty="0"/>
              <a:t>ступеней </a:t>
            </a:r>
            <a:r>
              <a:rPr lang="ru-RU" sz="1500" dirty="0" smtClean="0"/>
              <a:t>и ограждения запасного </a:t>
            </a:r>
            <a:r>
              <a:rPr lang="ru-RU" sz="1500" dirty="0"/>
              <a:t>выхода для обеспечения приема и отправки </a:t>
            </a:r>
            <a:r>
              <a:rPr lang="ru-RU" sz="1500" dirty="0" smtClean="0"/>
              <a:t>грузов, экстренной эвакуации в случае ЧС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/>
              <a:t>Приобретение МТС: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102 предмета </a:t>
            </a:r>
            <a:r>
              <a:rPr lang="ru-RU" sz="1500" dirty="0"/>
              <a:t>мебели для целей ВПН </a:t>
            </a:r>
            <a:r>
              <a:rPr lang="ru-RU" sz="1500" dirty="0" smtClean="0"/>
              <a:t>2020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/>
              <a:t>Списание </a:t>
            </a:r>
            <a:r>
              <a:rPr lang="ru-RU" sz="1500" b="1" dirty="0"/>
              <a:t>МТС: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/>
              <a:t>Материальные запасы, приобретаемые в течение года, расходуются на нужды учреждения и  списываются своевременно</a:t>
            </a:r>
            <a:r>
              <a:rPr lang="ru-RU" sz="1500" dirty="0" smtClean="0"/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500" b="1" dirty="0" smtClean="0"/>
              <a:t>Безопасность: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трудоустройство  водителей с многолетним безаварийным стажем, дипломированного механика по выпуску автомобилей на линию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обеспечение </a:t>
            </a:r>
            <a:r>
              <a:rPr lang="ru-RU" sz="1500" dirty="0" err="1" smtClean="0"/>
              <a:t>предрейсового</a:t>
            </a:r>
            <a:r>
              <a:rPr lang="ru-RU" sz="1500" dirty="0" smtClean="0"/>
              <a:t> и </a:t>
            </a:r>
            <a:r>
              <a:rPr lang="ru-RU" sz="1500" dirty="0" err="1" smtClean="0"/>
              <a:t>послерейсового</a:t>
            </a:r>
            <a:r>
              <a:rPr lang="ru-RU" sz="1500" dirty="0" smtClean="0"/>
              <a:t> </a:t>
            </a:r>
            <a:r>
              <a:rPr lang="ru-RU" sz="1500" dirty="0"/>
              <a:t>медосмотров водителей</a:t>
            </a:r>
            <a:endParaRPr lang="ru-RU" sz="1500" dirty="0" smtClean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1500" dirty="0" smtClean="0"/>
              <a:t>обучение </a:t>
            </a:r>
            <a:r>
              <a:rPr lang="ru-RU" sz="1500" dirty="0"/>
              <a:t>и аттестация на соответствующую группу по электробезопасности </a:t>
            </a:r>
            <a:r>
              <a:rPr lang="ru-RU" sz="1500" dirty="0" smtClean="0"/>
              <a:t>административно-технического,  оперативно-ремонтного </a:t>
            </a:r>
            <a:r>
              <a:rPr lang="ru-RU" sz="1500" dirty="0"/>
              <a:t>и </a:t>
            </a:r>
            <a:r>
              <a:rPr lang="ru-RU" sz="1500" dirty="0" err="1" smtClean="0"/>
              <a:t>неэлектротехнического</a:t>
            </a:r>
            <a:r>
              <a:rPr lang="ru-RU" sz="1500" dirty="0" smtClean="0"/>
              <a:t> персонала</a:t>
            </a:r>
            <a:endParaRPr lang="ru-RU" sz="1500" dirty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13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500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28605" y="6165304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Калугастат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1560" y="609329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722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1493</TotalTime>
  <Words>1404</Words>
  <Application>Microsoft Office PowerPoint</Application>
  <PresentationFormat>Экран (4:3)</PresentationFormat>
  <Paragraphs>162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Итоги работы  территориального органа Федеральной службы государственной статистики  по Калужской области,   в 2019 году</vt:lpstr>
      <vt:lpstr>1.1. Имущественный комплекс</vt:lpstr>
      <vt:lpstr>1.2. Имущественный комплекс</vt:lpstr>
      <vt:lpstr>1.3. Имущественный комплекс</vt:lpstr>
      <vt:lpstr>2.1. Содержание имущественного комплекса </vt:lpstr>
      <vt:lpstr>2.2. Содержание имущественного комплекса </vt:lpstr>
      <vt:lpstr>2.3. Содержание имущественного комплекса </vt:lpstr>
      <vt:lpstr>3.1. Сохранение и развитие имущественного комплекса </vt:lpstr>
      <vt:lpstr>3.2. Сохранение и развитие имущественного комплекса </vt:lpstr>
      <vt:lpstr>3.3. Сохранение и развитие имущественного комплекса </vt:lpstr>
      <vt:lpstr>4. Хранение и защита административных и первичных статистических данных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Работа, проводимая в Калугастате по оптимизации текущих затрат по основной деятельности, уменьшению площадей, проведению ремонтных работ в 2019г.</dc:title>
  <dc:creator>Кутузов Владимир Михайлович</dc:creator>
  <cp:lastModifiedBy>Кутузов Владимир Михайлович</cp:lastModifiedBy>
  <cp:revision>107</cp:revision>
  <dcterms:created xsi:type="dcterms:W3CDTF">2019-12-12T16:39:13Z</dcterms:created>
  <dcterms:modified xsi:type="dcterms:W3CDTF">2019-12-25T06:28:49Z</dcterms:modified>
</cp:coreProperties>
</file>